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4"/>
  </p:notesMasterIdLst>
  <p:sldIdLst>
    <p:sldId id="256" r:id="rId5"/>
    <p:sldId id="259" r:id="rId6"/>
    <p:sldId id="272" r:id="rId7"/>
    <p:sldId id="258" r:id="rId8"/>
    <p:sldId id="267" r:id="rId9"/>
    <p:sldId id="268" r:id="rId10"/>
    <p:sldId id="270" r:id="rId11"/>
    <p:sldId id="260" r:id="rId12"/>
    <p:sldId id="261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88E3DA-8074-CA9B-703C-764A06C3B960}" v="165" dt="2026-09-16T19:00:58.472"/>
    <p1510:client id="{F9E8A44D-BA84-4FE3-9A1D-BD5449528F12}" v="1" dt="2026-09-16T15:26:25.9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</inkml:traceFormat>
        <inkml:channelProperties>
          <inkml:channelProperty channel="X" name="resolution" value="28.36565" units="1/cm"/>
          <inkml:channelProperty channel="Y" name="resolution" value="28.33948" units="1/cm"/>
        </inkml:channelProperties>
      </inkml:inkSource>
      <inkml:timestamp xml:id="ts0" timeString="2015-09-07T16:05:37.083"/>
    </inkml:context>
    <inkml:brush xml:id="br0">
      <inkml:brushProperty name="width" value="0.03528" units="cm"/>
      <inkml:brushProperty name="height" value="0.03528" units="cm"/>
      <inkml:brushProperty name="fitToCurve" value="1"/>
      <inkml:brushProperty name="ignorePressur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</inkml:traceFormat>
        <inkml:channelProperties>
          <inkml:channelProperty channel="X" name="resolution" value="28.36565" units="1/cm"/>
          <inkml:channelProperty channel="Y" name="resolution" value="28.33948" units="1/cm"/>
        </inkml:channelProperties>
      </inkml:inkSource>
      <inkml:timestamp xml:id="ts0" timeString="2015-09-07T16:05:37.083"/>
    </inkml:context>
    <inkml:brush xml:id="br0">
      <inkml:brushProperty name="width" value="0.03528" units="cm"/>
      <inkml:brushProperty name="height" value="0.03528" units="cm"/>
      <inkml:brushProperty name="fitToCurve" value="1"/>
      <inkml:brushProperty name="ignorePressure" value="1"/>
    </inkml:brush>
  </inkml:definitions>
  <inkml:trace contextRef="#ctx0" brushRef="#br0">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180F15-4A2B-4F0A-85BE-FAB5073A1780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6A915-2930-492C-A6FD-910C8E294A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754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7B4F4-C56B-4403-AF15-E7F53AFCF3CB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09A5-0BF1-44E5-8C1E-F31B22B6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360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7B4F4-C56B-4403-AF15-E7F53AFCF3CB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09A5-0BF1-44E5-8C1E-F31B22B6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691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7B4F4-C56B-4403-AF15-E7F53AFCF3CB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09A5-0BF1-44E5-8C1E-F31B22B6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597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7B4F4-C56B-4403-AF15-E7F53AFCF3CB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09A5-0BF1-44E5-8C1E-F31B22B6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553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7B4F4-C56B-4403-AF15-E7F53AFCF3CB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09A5-0BF1-44E5-8C1E-F31B22B6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164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7B4F4-C56B-4403-AF15-E7F53AFCF3CB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09A5-0BF1-44E5-8C1E-F31B22B6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85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7B4F4-C56B-4403-AF15-E7F53AFCF3CB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09A5-0BF1-44E5-8C1E-F31B22B6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7756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7B4F4-C56B-4403-AF15-E7F53AFCF3CB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09A5-0BF1-44E5-8C1E-F31B22B6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6094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7B4F4-C56B-4403-AF15-E7F53AFCF3CB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09A5-0BF1-44E5-8C1E-F31B22B6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2362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7B4F4-C56B-4403-AF15-E7F53AFCF3CB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09A5-0BF1-44E5-8C1E-F31B22B6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871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7B4F4-C56B-4403-AF15-E7F53AFCF3CB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09A5-0BF1-44E5-8C1E-F31B22B6A8FB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46326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7B4F4-C56B-4403-AF15-E7F53AFCF3CB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09A5-0BF1-44E5-8C1E-F31B22B6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4983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7B4F4-C56B-4403-AF15-E7F53AFCF3CB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09A5-0BF1-44E5-8C1E-F31B22B6A8FB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69695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7B4F4-C56B-4403-AF15-E7F53AFCF3CB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09A5-0BF1-44E5-8C1E-F31B22B6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9625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7B4F4-C56B-4403-AF15-E7F53AFCF3CB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09A5-0BF1-44E5-8C1E-F31B22B6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7359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7B4F4-C56B-4403-AF15-E7F53AFCF3CB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109A5-0BF1-44E5-8C1E-F31B22B6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942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7B4F4-C56B-4403-AF15-E7F53AFCF3CB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56109A5-0BF1-44E5-8C1E-F31B22B6A8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157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0102" y="1984015"/>
            <a:ext cx="7689877" cy="1646302"/>
          </a:xfrm>
        </p:spPr>
        <p:txBody>
          <a:bodyPr/>
          <a:lstStyle/>
          <a:p>
            <a:pPr algn="ctr"/>
            <a:r>
              <a:rPr lang="en-GB" u="sng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Maple Class </a:t>
            </a:r>
            <a:br>
              <a:rPr lang="en-GB" u="sng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GB" u="sng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u="sng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Welcome Meeting</a:t>
            </a:r>
          </a:p>
        </p:txBody>
      </p:sp>
      <p:sp>
        <p:nvSpPr>
          <p:cNvPr id="5" name="AutoShape 2" descr="Image result for staplegrove church school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4" descr="Image result for staplegrove church school log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6" descr="Image result for staplegrove church school logo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8" descr="Image result for staplegrove church school logo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14" descr="data:image/jpeg;base64,/9j/4AAQSkZJRgABAQAAAQABAAD/2wCEAAkGBxISEhUUExMUFhUUFxgbFxgYGRwYHxYYGBkfGxodGB4YHCggGhwlHRwYIjEiJSktLi4uGh8zODMsOCgtLisBCgoKDg0OGxAQGiwkICYyLC03NCwwNCwvLS8tLS0tLC4sLywvNC8sLC8sLC0vLCwsLCwsLCw0MC8sLyw0LCw0LP/AABEIAMkAyAMBIgACEQEDEQH/xAAcAAEAAgMBAQEAAAAAAAAAAAAABgcEBQgDAgH/xABGEAABAwIDBQUDCQUHAwUAAAABAAIDBBEFEiEGBzFBURMiYXGBMpGhCBQjQlJicrHBJIKSotEVQ1Nj0uHwF3OyMzRUZML/xAAaAQEAAgMBAAAAAAAAAAAAAAAAAgMBBAUG/8QAMhEAAgECBAMHAwMFAQAAAAAAAAECAxEEEiExQVFxBRMiYaHR8DKBkVKxwRQVQpKiBv/aAAwDAQACEQMRAD8AvFERAEREAREQBERAEREAREQBF4V1WyGN8shysjaXOPQAXKrCo38Yc1xDYap4B9oNYAR1GZ9/eAgLWRVXTb98Oc6zoqlg+0WsI/leT8FJ8F3k4XVaMqmNd9mT6M/z2CAgm8DfBU0lbJS08EdoSGlz7uLyQDoARYa25rQ/9cMSYQZKaG3Qte2/rdSPfTu+dVft9GA6RrfpWM1MgHBzMvFwF79RboopsNtsJgKeqcM+gY9xuJOWV1/rcNef56mMr1KEM8IZkt9bP9jDdiVYPv8AadxtU0skQ+1G8SD1BDSPS6tHAMfpq2PtaaVsjeduLT0cDq0+aqXF9kaOoBDomscfrsAaQfTQ+qrisw+uwads0MjgODZWDRw+y8G4F+h9Fr4PtSjiXlWkuT/gwpJnWiKuN1e85uJXhna2OpYARY92Ycy0HUEc268RY8bWOumSCIiAIiIAiIgCIiAIiIAiIgCIont/t7T4VG0yAySyX7OJpsXWtcuP1W68bdbXQEsRc41O9XGq1zhSxiNt7Dsoy7L0zPdcX9y+P7S2nNndtKCAbC8Q+FrH1VM8RSpu05pdWjF0dD4pQtqIZIX3yysc11jY2cLGx6rnLaPcriEBJgy1LOWUhrreLXH8iV9DeFtBRm85c5v+bGC02+8wD81vKT5QEoI7WijI55JC0+YzNPjp8VZGcZq8XdeRkqiegkpnFtVTSNN+Dw6MjyJFvgVm4fR4fP3TNLTPPOQNkZ/E3KR6hXph2+LCaodnUNfEHaWlYHN9S24t5qN7ytncDmpH1VJUU8UsYuGxPaRKTYhpYDcOtwI6635QqU820mn5ez09AQiN+KYI4SQynsieLSXxO/E06C+mvxWp2zx2nrZGzxU/YTOB7drXAxudpZ7BYFpOtwfDxJk+6nE5JO1ppCHxNZmaHa21AI1+qb8FuMW3c0kpLoy+Fx+zYtv+E8PQhcv+6LD1HRxO64rZ9Vw9SOa2jPfd3j7qqnIkN5ISGuPNzSO64+OhHopJV0zJWOjkaHMcLEHmFpdkdlmUDXhrzI6TLmJGUWbe1hc9SpAvMYudN4iUqP03uuHzUre+hS20WAz4ZO2WJzsoeHRSji1wNwHeI9x18V0xsLtTHiVIydhGa1pWA+xIBqCOIHMeBULq4WPYWShpY7Qh1rH3qF0mDTYfUGbC6uJt9HQySAh3gde8ByvqOq9F2f2xGpHLW0fPg/Z+hOMuZ0Sir6h3oxNivXU89PKLAgMdKx3ix7AQR4HULBO+ujOjKWse7kBGNf5l241ISV01YmWeirPZzewaqvZRuoZYe0Byuc/vDu5gXMyCw0OuY8l+KSaaugWaiIsgIiIAiIgCIiAKk9/exlTPLFV08ckoDCyVrBmLMpu0ho1INzfjayuxa/F8cpqVuaoniiH33AX8hxPogOb9nd43ZNbFPAA1ugdF3bebTofMWVgYRjUFU3NDI11rXHBzb8Lg6hYG8XbjAZgW/NhVya2ewdlYn/Mtf3Aqrdie2+exmAPAzjNYFwEZPeDtOFuZXCx/ZFCUJVIeF7+RBxReK0mI7J0U5JfA0E8XN7h/lW7ReVp1Z03eDa6aFZX+Jbr4nawTOZ4PGcehFiPisKHdW6/eqW2+6wk/EhWai349r4uKtn9F7EszNLs5svBRZuyzlzwA5zjcm3SwAGq2GIYjFA3PNI1jfvG1/IcT6KP7XbXCmHZxAPmPDmG+J6qK4fgE9W/tqt7j0v06Acgpwwkqy7/Ezsn+X0Fr6s3NfvCLiW0lO6T777gejRqfUhYGXFKnV8zomnkzuW92vxUqw/C2sAEbAPG2q2cVH1UniqFHSlBdXqxdIhVLsfH/AHrnSHxJP5rLk2IpH2LwWMZq4izdB1J4BTJlO0clVG8Da0zvNPCbQsNnEf3jh/8AkcuvFW4SrisXVywk1zfJfNjKuz5rttPm73R4e1kcI4HKSXkcT3jw9FuMHZtJVgPiZNkdwc5rY268xntceIupJua3Ysc1tdWsDs2sEThpbk94PHwHqeVryXo44HDpawTfNq7fVsnZFJbs93+Iw4mKuuaLBrzmzgkvcLDRvhfwRXai2kklZGQiIsgIiIAiIgC1u0OOQUUDp6h4axvvceTWjm49FslR/wApWSb9kaA7sR2jiQDbP3QM3K4F7fiKAj+Nby8VxSV0VEHQx30bH7WXrJIeHpb1WFS7tZ5XZ6qo7x9q15HHzc7wXzsrt1S00DIjA9pHtubYhx6m5v6LMq96Lb2gpnOJ4Z3W+Db3964eKr9ozqOFGFlz0/nQg3LgbvDNgaGHiwynrKb+5oACkkEDGCzGtaOjQB+SrSTb3ErZxSMDBqT2UpFudzm0C+aXenLcdpTxkc8hc0+NrkrmV+zO0Kms3m+/xEXFloovxjrgHqAfeLr9XEIhRHbLagwkQQd6Z3Hnl87LcbTYw2lgc8+0dGDq7/ZRbZXBiLzzd6WTUX5eK6ODowUXXqq6Wy5v2RlI/MA2dIPaz96R2tjy/oplTUvMr9pKbmVmqrE4qdWV2w2fjWgcF+r8c4AXJAA4kmwHmSoRie8unjkLI43SgG2YENBt9nQ3HiqqGGq121TjcJXJHtTVOio53tNnNjNj0J0/VVnup2VGI17I3gmGMdpL4tadGnpmOnldbnaXbKGroJRHmY/MwFjrXLSbki3EaWVhfJ4wdsdA+o0L6iQgno2Puge8uPqvVdi4edGlJTVnf+EWQVi1WNAAAFgOAHJfqIuySCIiAIiIAiIgCIiALzqIGPaWva1zTxDgCD6FeOJYjDTxulnkZHG3i5xsB7+fhzVPbS74J53OiwyKzeBqJR8WNOg9bnwWG0tzKTexPsY2YwWJplqaeijB4vkDGC/mbaqKwbcbN0LrU7GXH1ooSeA45iNfNU5iszpZvpnzVtQb6XLgDxNgNfQLS4ZStnls+RkTeLnOsA0DjlHM9AFHOksz2ElbcsPbvedVYoTSUcbmQO0ytF5Jh962jW+A9TyGJg+BUWHtbLXvaZ+Ih0fl6XaNSfE6LU1W1UVNGYMOYWAiz53j6R/l9n/nBRuCkfLme4mw1c52tz+pWlUjVxCtJuEf+n7dNX0I2ciyqvehTtP0cMj/ABJDf6rNwneJSTODX5oSeBfbL6uHD1WXuL2ChlidW1MYkDiWwseLgAe08g8TfQeR66bPedukp3QPqKGPs5YxmMTfYkaBrlb9V3loeiol2JhXGyTT53+IxkQxnB4atjWyXIa4PaWm2vn0IXrDRAHwHAKDbrdoy4fNJD7IvEfDm39R6qxV5jF06uGn3Mnotuj4oremgRaDazaqOhaLjPI++VgNtBzceQ/NQ3B94lTJVRskbGIpHhpaG6gONgQb3uLqVDs3EVqbqRWnnx6BRbPvebjsj5RRxXsMucN1L3u9lunTTTmSrH2E3NUsMTZK1vbTvb3mE9yPMOAAFy4dSfIBVxRQGTaSNv8A9lh4X9hod+i6eXsOz6UaeGgordJ/dotWxyhtru4rKGcsZDLNC51oZGNzZgeAIbwf4W15LordzgbqLDqeB4s8MzPHR7+84ehNlJUW4ZCIiAIiIAiIgCItFtVtdR4czPUyhpPssGr32+y0a21GvAIDerExXEoqaF80zgyOMEuJ5D9T4KncQ311cl/mdC0N0s+ck+ejS0fzKHbYbSYtibRFP2TIgc2WPutJ5ZrucTbl5qLnFbskoyfA+9pMfnxmftZczKVh+hhvxH2na6uI4n0CwXOlllZR0bM0ztLNGjB48hbmTwWmdW1lO3vNGUaC4BA6WLVanyf63D42vBlHz6dxuH6EtFyBGTob6uOt/cq1Fyld7Fjkoxstyd7vd31Phkd7CSoePpJTx14tZ9lvxPNVZU7jKx1VKGPijps5Mbi4uOQk5Rl4kgWBuV0MiuKTmvelsfTYcKOkpwXSSl75Zn2zOtZrQLey32jYeHFR3FCI4CBpplH5KwPlAG1fQuPDs3D+f/dV7tA36E+Y/NU1PqSLqf0tnSu7qi7HDKRnMQsJ5auGb9VI1qNkaxs1FTSMtldDHw5WaAR6ELbq4pOSNo6T+zcXkazRsNRmaOkbjmA8spsro066dfBVz8oOjyYmHj+9hYfUEt/QKcYHL2lPA4m+aJlz+6AV5r/0NNeCfVfPUrmVhs1QHGsXa2TN2b3FzwOLYWcB4X0HqStzv4w9lNiEBhAYOwjytaLBuRxAtbyC89yLxBjPZkjVs0Yvpct108e6VLPlJYOTHS1TRowuif8AvWcw+Vw8eoXooRioKMdrehYQinmvtFC9psHVEBBHRzWn4grqJck7uIpKjFqSwuWyMceJs2MXJPoLe5dbLFGHd04w5JL8BBERWAIiIAiIgCIqy3pb0o6Frqemc2SqIsSNWw35u6v+770Bn7y940eHN7GG0tY8dxnEMvwc+3wbz8FSRoJJnPmq5HSzSA6uN8pPTy8NAvih7MOMss7ZJ5Dd73PBNzx4lZ0gjlFswc29yA7j525eC1alVvRbGzTppas10mIsNPbNd4YLtFzYt4g24cFkVWJd0ubHJa4Ny3KLXH2j0Xm2QxyOjbE4tfw4NF7WdYnla3xXxCyZ8boSGAtGQkkkkW0Olhw5+ChZbk7syaiaQ2a6FveNrOcONr62B6Fa+rw3tCcrOyljsWFp0eOota1jzX2+plfGyTPFo5pIym4N7G/e5XKybytmYXOjcHAtNgRb6w5nU2PuWVeOxh2luWjui3mmqIo602qBpG8i3a2vcO6PAHqpztvtbBhlOZpdSdI2DjI7oOg6nkucsT7SnljrKc5JYXA3/Xx6EdCvXa3ad+M1jZHNLYYmANjv7PDN/E7n0AWzGonHMa8oNSseG2G2FZjJj7SKJohLywsBFg+1wXOcb+yFp5MMnLT2kgDQNbknQKQMaALAWA5LFdKH5W8DmGZvMZdfdoNVV3rZb3aR50lPVRsyMrJmx8mse4D3B1l60lVXMs6GvnHS73/qV5z3aRGfZkdoeFhxc3+h8V6SAxXc0Xbxc3oerb/ELHeS5jJHkajanEqud7PnczpnMbZjna9297cOvVWfu0rhLQsHOJxYfzHwKrWvg7ZndJMkYu7976o8rLGwbGamnEkUBIM9mkBtzfUDL0dqQtbH4V4uhkW6afz7FFSHIl2wLg7aNhbq35xOdOmV+vkukcYwqGqhfBOwPjkFnNP5gjUEciFUu43YCoppX1lVGYiWZYmO9rve05w+roAADrx8L3OuhCOWKjyMET2O3fUWGOe+na8veLF8jsxDb3s2wAHj5BSxEUgEREAREQBERAYOOYoylp5Z5DZsTHOPjYaD1Nh6rkvAKP5/WPdNezy+SQs01cb6XvbUq9flA4kIsM7O/enlY0eTe+efDQD18VWG7qkDKd8ttZHWB+63/clU4iWWm7FtCGaaRknYug6T/wAY/wBKM2HojwdOD+Jv+lSOGC+q92QALk5p/rl+To91D9KIPWbC1DdaepzWNwHktI05HUX9y1VTFiFMc8sGbSxdYOuAesZt71aSElSjiKqetpLz0f5XsReHjwbRUdJVUkmcPaGGQkjMBZpI5OA011WS6BjoRlh+kGncbbvttzFtD1HVSjENn4KueZpYGdm1g7RmhMjrlwdyNm5eV9VE62jqsOfr34SdD9U/6Xf81W9GcZbPXkzWlBx3WnM3FFOJWf8ApkMLbC5BuOFrXv71HsCbkmlj6XH8Jsv2l2lLSQY22Lr6XFrnU+JTAjnmlk5G5/iN1NRcVK+xFyUmrG2luCHC5toQOY8PELxDRI7Ox1sos1w1BJ1N+o4C3msiWTKL2ueAHU8gvFtNkF2us7i7mHHiSR/RVpk3ufDJQ5xEgAsMovwJOrrH3acUna5uVou9pN7fWAbrxPEcOKU7zkGeMkO1NrOBza6jj8F5ti+kGTtGtym+hsDfo8fkpcSPARvjc5+dpBzC1wQfZHMcPes0SSQ2khJEsZzMJs4hw1BGbjbxXnTMc1zwSTfK7MbC5tY8B4Be5WG7Mkldal37qtuxikDhIA2phsJWjTMDwe0dDY3HI+YU5XM277EfmeMU7gbMqSY3/v6D+bKumVtxd1c1JKzsERFkwEREAREQBERAUd8piY/sLPqnt3eo7MD8z71pdlIstHCAOILv4iVtvlMe1Q+U/wCcaw8EH7LT24dm1amM+ldTawi8TN1CNF9r4hOi+1y2dALwrapsTHPdcho4Di48gOpJ0Xs42WjdVmaQFgzBmsY1ALv8SQ20aPqt4m97cCJRjcxJ2PWGT5tCO0GaZ+Z7mg6vedXWubBo4XOgAX5QZpaVvzkNeZRmc0iwDXG7W28BbXivOtohbsi4ulqNJHnQ9k3V+UX7rQLNAHN19TcrY1jgPAD4BWNr7kUimsapGxTyRsJLWOIF1t8Pc2mi+kcA55vbieGnD/mq0dZKZZJHgE5nOcedhfn4LabIxxS1TGztLw69gSQMwFxm6jTgunUuoXetjmw+vQ+46+SWQmKJ8h4NFiQ3roOZW0g2exSXXKIx94tb8NXKewOygMja2No4BoDR8F69k48XH3rmyxNX/GMV1u/Y3Y4dcW/toQpuwFQdX1YB8AT+oX7/ANP5P/mj3H/Upp81X781Ch39f9a/1RP+np8vUgk+wtYzWKoa/wAyW399wo/NTVzGdsQ/J9oEEcba24eqt+KLLwWmwana+J8bvZeZRbwL3K+niZpeOz+1iuWHjfw3RHN3OA1mJVkErAzs6WaN8jszRlAcHezfMb5bAgWXUi5Y3R4y+hxWOMuAbK4wyC+hJNm+59veup101a2hz3fiERFkwEREAREQBERAUb8piI/sLraDtxfxPZn9Ctdst36KC3JtvcSFMPlD4b2mHMmFrwTNJPPLIMhA/eye5V/uzq81M6PnE/4P1Hxze5amMXgvyNnCvx2JXTsIGq+aqqZG3M9waPzPQAak+AXzXPeGEx5c31cxNr+NtVq6OiId2j3GWXm86Bo6Rt4MHx8Vzkk9WdBvgjzqo5KnSXNDB/hg2fJ/3CPYb90G/VbUGOCO+jGDw/4XOPqSsI1bb2YDK/7LOA/E/wBlvvv4LIgoyXCSUhz2+yB7Ef4RzP3jr5KT210RFeW4w6EkumkGV7wAG/4cY1DfPW58dOS0u2WJCKB5v3n91vrx+C3tZUhoJJAA4k6WCqzaHE3Vs7WRAuF8sTQNXFxtw6k2VuHpuc7vYrr1FCFluT3cRsoKptbLI0dmYjA0nm6QXd/CMv8AEFV7my0s9nNLJYX6g/Vcw8D11C6w3cbNf2dQRQOt2mrpSNbyO4687aD0VTfKC2RMcra+Jvcl7s1vqyAd1x/ENL9QOq6pzDIp6hsjWys9l4Dh68lsmOuFBN3mKZ43U7j3o+8zxaeI9D+amdJJyXGqwyyaOvTnmimZSIipJn491hfpr7lo6J5a+nZa2ZshPgQGm3vcfctxVOs0+Oi1cTb1Tf8AKhcT4GVwDfgwqyGzIy4FabVMdFXSkaESZ2kdT3gfeuwMOqe1ijktbtGNdbpmaD+q5I3guBrX25NaD52XV+z3/taf/sxf+AXXpO8F0OVUVps2CIisIBERAEREAREQGl2ywj55RVFOLZpI3Bt/tWu342XMW76v7CpdE/u9qMpB0s9p0BHXiPVdbrmffbsq6irvnMTSIak5w4cGS8XDTgSe8Otz0UJwU4uLJQllkpExe0HisKqoYnkZ7kD6mYhp/E0e166LU4dtPTywsfLMyN/BzSdcw4mw5Hises2woYx3XyTHo1paPUvtp5XXGtJSsk7+Sf77ep1XUg1dtElE7RoBw4Af0WNilY2FhklcGNA0B4u8GjiSopT4/iFaSzD6Ujq5jc59XO7rVLtntyM8rhJiVSTfUxscXu15Oe7Qel/NX08JVk7y8K/L9l6lE8VFfTqV9UVdZisnYUkL3D7DefjIeAHmbK6d2G6yPDiJ6gtlqbaW1bDfjlvxdyze5TbZ3Z2loYuypomxt4m2pcbWu4nUlbVdOMVFWRoyk5O7CwsawuKqgkgmbmZI0tcPPmOhHELNRSInH+J4fPhFeY3+1C7Q8BJGeBHg4e4+SsmKdr2tkjN2vAIPgVNt7mwIxKASQgfOoQch4do3mxx59RfgfMqhtmNonUjjDOHdncggjvROvrodfMLVxNFzV1ubOHqqDs9i04nghfa11LUAgOa4FrhcEcws9r7rltWOitTzqGji4gNAJP8AU+CwsFaXB8xBBndmaDxEYFowemlzbkXFZlbSCVuV18pIzD7QH1T4Hn1Wq2vxYU1O5wPff3WeZ5+gU4LN4VuyMml4nwK/bT/P8UEYuRPUNZ3eOTMGkjyaLrr5jQAANABYDyXP/wAnfZvtKiWse3uwjJHce1I++Yj8Lf8AyC6CXaSsrHIbu7hERZMBERAEREAREQBR/bvZ/wCf0UtMMmZ4GQvvZrgRZ2gJ01UgRAVZg+4zD49ZnyznoTkF/wB3X4qT4fu1wmH2aKJ3jIDJzv8AXJCliIDypqZkbQ2NjWNHANAaB6BeqIgCIiAIiIAqw3r7sG14NRTBrKpoN26AT/i+/wBDz4FWeiA4/wAIxuehe6GVjsoPejdo5h8L8PJWFhOLRzNzROzDmObfAjkrP293fUuKMu8dnO0WZM0ajwePrt8DwubWXOO02y1dhMtpQ5lz3JWE5X26H9Dqterh4z1WjNiliJQ0exZ81cxjHPeQ1rRckqt+yqMar2xQg2Js2/COMe051uHU+gX1gWB4pjByR5nsaQHPecsbCftEDU+QJXRWwGw9PhcOSPvyvt2spFi8jkNTlaOQWKGHVPV7itXz6LY3GzmCRUVPHTwizIxbxcebj4k6rZIi2TXCIiAIiIAiIgCIiAIiIAiIgCIiAIiIAiIgCIiALDxfDmVMMkMjWlsjXNNwHWuLXseY4rMRAYOCYVHSwRwRCzImho6m3M9Ss5EQBERAEREAREQBERAEREB/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AutoShape 16" descr="data:image/jpeg;base64,/9j/4AAQSkZJRgABAQAAAQABAAD/2wCEAAkGBxISEhUUExMUFhUUFxgbFxgYGRwYHxYYGBkfGxodGB4YHCggGhwlHRwYIjEiJSktLi4uGh8zODMsOCgtLisBCgoKDg0OGxAQGiwkICYyLC03NCwwNCwvLS8tLS0tLC4sLywvNC8sLC8sLC0vLCwsLCwsLCw0MC8sLyw0LCw0LP/AABEIAMkAyAMBIgACEQEDEQH/xAAcAAEAAgMBAQEAAAAAAAAAAAAABgcEBQgDAgH/xABGEAABAwIDBQUDCQUHAwUAAAABAAIDBBEFEiEGBzFBURMiYXGBMpGhCBQjQlJicrHBJIKSotEVQ1Nj0uHwF3OyMzRUZML/xAAaAQEAAgMBAAAAAAAAAAAAAAAAAgMBBAUG/8QAMhEAAgECBAMHAwMFAQAAAAAAAAECAxEEEiExQVFxBRMiYaHR8DKBkVKxwRQVQpKiBv/aAAwDAQACEQMRAD8AvFERAEREAREQBERAEREAREQBF4V1WyGN8shysjaXOPQAXKrCo38Yc1xDYap4B9oNYAR1GZ9/eAgLWRVXTb98Oc6zoqlg+0WsI/leT8FJ8F3k4XVaMqmNd9mT6M/z2CAgm8DfBU0lbJS08EdoSGlz7uLyQDoARYa25rQ/9cMSYQZKaG3Qte2/rdSPfTu+dVft9GA6RrfpWM1MgHBzMvFwF79RboopsNtsJgKeqcM+gY9xuJOWV1/rcNef56mMr1KEM8IZkt9bP9jDdiVYPv8AadxtU0skQ+1G8SD1BDSPS6tHAMfpq2PtaaVsjeduLT0cDq0+aqXF9kaOoBDomscfrsAaQfTQ+qrisw+uwads0MjgODZWDRw+y8G4F+h9Fr4PtSjiXlWkuT/gwpJnWiKuN1e85uJXhna2OpYARY92Ycy0HUEc268RY8bWOumSCIiAIiIAiIgCIiAIiIAiIgCIont/t7T4VG0yAySyX7OJpsXWtcuP1W68bdbXQEsRc41O9XGq1zhSxiNt7Dsoy7L0zPdcX9y+P7S2nNndtKCAbC8Q+FrH1VM8RSpu05pdWjF0dD4pQtqIZIX3yysc11jY2cLGx6rnLaPcriEBJgy1LOWUhrreLXH8iV9DeFtBRm85c5v+bGC02+8wD81vKT5QEoI7WijI55JC0+YzNPjp8VZGcZq8XdeRkqiegkpnFtVTSNN+Dw6MjyJFvgVm4fR4fP3TNLTPPOQNkZ/E3KR6hXph2+LCaodnUNfEHaWlYHN9S24t5qN7ytncDmpH1VJUU8UsYuGxPaRKTYhpYDcOtwI6635QqU820mn5ez09AQiN+KYI4SQynsieLSXxO/E06C+mvxWp2zx2nrZGzxU/YTOB7drXAxudpZ7BYFpOtwfDxJk+6nE5JO1ppCHxNZmaHa21AI1+qb8FuMW3c0kpLoy+Fx+zYtv+E8PQhcv+6LD1HRxO64rZ9Vw9SOa2jPfd3j7qqnIkN5ISGuPNzSO64+OhHopJV0zJWOjkaHMcLEHmFpdkdlmUDXhrzI6TLmJGUWbe1hc9SpAvMYudN4iUqP03uuHzUre+hS20WAz4ZO2WJzsoeHRSji1wNwHeI9x18V0xsLtTHiVIydhGa1pWA+xIBqCOIHMeBULq4WPYWShpY7Qh1rH3qF0mDTYfUGbC6uJt9HQySAh3gde8ByvqOq9F2f2xGpHLW0fPg/Z+hOMuZ0Sir6h3oxNivXU89PKLAgMdKx3ix7AQR4HULBO+ujOjKWse7kBGNf5l241ISV01YmWeirPZzewaqvZRuoZYe0Byuc/vDu5gXMyCw0OuY8l+KSaaugWaiIsgIiIAiIgCIiAKk9/exlTPLFV08ckoDCyVrBmLMpu0ho1INzfjayuxa/F8cpqVuaoniiH33AX8hxPogOb9nd43ZNbFPAA1ugdF3bebTofMWVgYRjUFU3NDI11rXHBzb8Lg6hYG8XbjAZgW/NhVya2ewdlYn/Mtf3Aqrdie2+exmAPAzjNYFwEZPeDtOFuZXCx/ZFCUJVIeF7+RBxReK0mI7J0U5JfA0E8XN7h/lW7ReVp1Z03eDa6aFZX+Jbr4nawTOZ4PGcehFiPisKHdW6/eqW2+6wk/EhWai349r4uKtn9F7EszNLs5svBRZuyzlzwA5zjcm3SwAGq2GIYjFA3PNI1jfvG1/IcT6KP7XbXCmHZxAPmPDmG+J6qK4fgE9W/tqt7j0v06Acgpwwkqy7/Ezsn+X0Fr6s3NfvCLiW0lO6T777gejRqfUhYGXFKnV8zomnkzuW92vxUqw/C2sAEbAPG2q2cVH1UniqFHSlBdXqxdIhVLsfH/AHrnSHxJP5rLk2IpH2LwWMZq4izdB1J4BTJlO0clVG8Da0zvNPCbQsNnEf3jh/8AkcuvFW4SrisXVywk1zfJfNjKuz5rttPm73R4e1kcI4HKSXkcT3jw9FuMHZtJVgPiZNkdwc5rY268xntceIupJua3Ysc1tdWsDs2sEThpbk94PHwHqeVryXo44HDpawTfNq7fVsnZFJbs93+Iw4mKuuaLBrzmzgkvcLDRvhfwRXai2kklZGQiIsgIiIAiIgC1u0OOQUUDp6h4axvvceTWjm49FslR/wApWSb9kaA7sR2jiQDbP3QM3K4F7fiKAj+Nby8VxSV0VEHQx30bH7WXrJIeHpb1WFS7tZ5XZ6qo7x9q15HHzc7wXzsrt1S00DIjA9pHtubYhx6m5v6LMq96Lb2gpnOJ4Z3W+Db3964eKr9ozqOFGFlz0/nQg3LgbvDNgaGHiwynrKb+5oACkkEDGCzGtaOjQB+SrSTb3ErZxSMDBqT2UpFudzm0C+aXenLcdpTxkc8hc0+NrkrmV+zO0Kms3m+/xEXFloovxjrgHqAfeLr9XEIhRHbLagwkQQd6Z3Hnl87LcbTYw2lgc8+0dGDq7/ZRbZXBiLzzd6WTUX5eK6ODowUXXqq6Wy5v2RlI/MA2dIPaz96R2tjy/oplTUvMr9pKbmVmqrE4qdWV2w2fjWgcF+r8c4AXJAA4kmwHmSoRie8unjkLI43SgG2YENBt9nQ3HiqqGGq121TjcJXJHtTVOio53tNnNjNj0J0/VVnup2VGI17I3gmGMdpL4tadGnpmOnldbnaXbKGroJRHmY/MwFjrXLSbki3EaWVhfJ4wdsdA+o0L6iQgno2Puge8uPqvVdi4edGlJTVnf+EWQVi1WNAAAFgOAHJfqIuySCIiAIiIAiIgCIiALzqIGPaWva1zTxDgCD6FeOJYjDTxulnkZHG3i5xsB7+fhzVPbS74J53OiwyKzeBqJR8WNOg9bnwWG0tzKTexPsY2YwWJplqaeijB4vkDGC/mbaqKwbcbN0LrU7GXH1ooSeA45iNfNU5iszpZvpnzVtQb6XLgDxNgNfQLS4ZStnls+RkTeLnOsA0DjlHM9AFHOksz2ElbcsPbvedVYoTSUcbmQO0ytF5Jh962jW+A9TyGJg+BUWHtbLXvaZ+Ih0fl6XaNSfE6LU1W1UVNGYMOYWAiz53j6R/l9n/nBRuCkfLme4mw1c52tz+pWlUjVxCtJuEf+n7dNX0I2ciyqvehTtP0cMj/ABJDf6rNwneJSTODX5oSeBfbL6uHD1WXuL2ChlidW1MYkDiWwseLgAe08g8TfQeR66bPedukp3QPqKGPs5YxmMTfYkaBrlb9V3loeiol2JhXGyTT53+IxkQxnB4atjWyXIa4PaWm2vn0IXrDRAHwHAKDbrdoy4fNJD7IvEfDm39R6qxV5jF06uGn3Mnotuj4oremgRaDazaqOhaLjPI++VgNtBzceQ/NQ3B94lTJVRskbGIpHhpaG6gONgQb3uLqVDs3EVqbqRWnnx6BRbPvebjsj5RRxXsMucN1L3u9lunTTTmSrH2E3NUsMTZK1vbTvb3mE9yPMOAAFy4dSfIBVxRQGTaSNv8A9lh4X9hod+i6eXsOz6UaeGgordJ/dotWxyhtru4rKGcsZDLNC51oZGNzZgeAIbwf4W15LordzgbqLDqeB4s8MzPHR7+84ehNlJUW4ZCIiAIiIAiIgCItFtVtdR4czPUyhpPssGr32+y0a21GvAIDerExXEoqaF80zgyOMEuJ5D9T4KncQ311cl/mdC0N0s+ck+ejS0fzKHbYbSYtibRFP2TIgc2WPutJ5ZrucTbl5qLnFbskoyfA+9pMfnxmftZczKVh+hhvxH2na6uI4n0CwXOlllZR0bM0ztLNGjB48hbmTwWmdW1lO3vNGUaC4BA6WLVanyf63D42vBlHz6dxuH6EtFyBGTob6uOt/cq1Fyld7Fjkoxstyd7vd31Phkd7CSoePpJTx14tZ9lvxPNVZU7jKx1VKGPijps5Mbi4uOQk5Rl4kgWBuV0MiuKTmvelsfTYcKOkpwXSSl75Zn2zOtZrQLey32jYeHFR3FCI4CBpplH5KwPlAG1fQuPDs3D+f/dV7tA36E+Y/NU1PqSLqf0tnSu7qi7HDKRnMQsJ5auGb9VI1qNkaxs1FTSMtldDHw5WaAR6ELbq4pOSNo6T+zcXkazRsNRmaOkbjmA8spsro066dfBVz8oOjyYmHj+9hYfUEt/QKcYHL2lPA4m+aJlz+6AV5r/0NNeCfVfPUrmVhs1QHGsXa2TN2b3FzwOLYWcB4X0HqStzv4w9lNiEBhAYOwjytaLBuRxAtbyC89yLxBjPZkjVs0Yvpct108e6VLPlJYOTHS1TRowuif8AvWcw+Vw8eoXooRioKMdrehYQinmvtFC9psHVEBBHRzWn4grqJck7uIpKjFqSwuWyMceJs2MXJPoLe5dbLFGHd04w5JL8BBERWAIiIAiIgCIqy3pb0o6Frqemc2SqIsSNWw35u6v+770Bn7y940eHN7GG0tY8dxnEMvwc+3wbz8FSRoJJnPmq5HSzSA6uN8pPTy8NAvih7MOMss7ZJ5Dd73PBNzx4lZ0gjlFswc29yA7j525eC1alVvRbGzTppas10mIsNPbNd4YLtFzYt4g24cFkVWJd0ubHJa4Ny3KLXH2j0Xm2QxyOjbE4tfw4NF7WdYnla3xXxCyZ8boSGAtGQkkkkW0Olhw5+ChZbk7syaiaQ2a6FveNrOcONr62B6Fa+rw3tCcrOyljsWFp0eOota1jzX2+plfGyTPFo5pIym4N7G/e5XKybytmYXOjcHAtNgRb6w5nU2PuWVeOxh2luWjui3mmqIo602qBpG8i3a2vcO6PAHqpztvtbBhlOZpdSdI2DjI7oOg6nkucsT7SnljrKc5JYXA3/Xx6EdCvXa3ad+M1jZHNLYYmANjv7PDN/E7n0AWzGonHMa8oNSseG2G2FZjJj7SKJohLywsBFg+1wXOcb+yFp5MMnLT2kgDQNbknQKQMaALAWA5LFdKH5W8DmGZvMZdfdoNVV3rZb3aR50lPVRsyMrJmx8mse4D3B1l60lVXMs6GvnHS73/qV5z3aRGfZkdoeFhxc3+h8V6SAxXc0Xbxc3oerb/ELHeS5jJHkajanEqud7PnczpnMbZjna9297cOvVWfu0rhLQsHOJxYfzHwKrWvg7ZndJMkYu7976o8rLGwbGamnEkUBIM9mkBtzfUDL0dqQtbH4V4uhkW6afz7FFSHIl2wLg7aNhbq35xOdOmV+vkukcYwqGqhfBOwPjkFnNP5gjUEciFUu43YCoppX1lVGYiWZYmO9rve05w+roAADrx8L3OuhCOWKjyMET2O3fUWGOe+na8veLF8jsxDb3s2wAHj5BSxEUgEREAREQBERAYOOYoylp5Z5DZsTHOPjYaD1Nh6rkvAKP5/WPdNezy+SQs01cb6XvbUq9flA4kIsM7O/enlY0eTe+efDQD18VWG7qkDKd8ttZHWB+63/clU4iWWm7FtCGaaRknYug6T/wAY/wBKM2HojwdOD+Jv+lSOGC+q92QALk5p/rl+To91D9KIPWbC1DdaepzWNwHktI05HUX9y1VTFiFMc8sGbSxdYOuAesZt71aSElSjiKqetpLz0f5XsReHjwbRUdJVUkmcPaGGQkjMBZpI5OA011WS6BjoRlh+kGncbbvttzFtD1HVSjENn4KueZpYGdm1g7RmhMjrlwdyNm5eV9VE62jqsOfr34SdD9U/6Xf81W9GcZbPXkzWlBx3WnM3FFOJWf8ApkMLbC5BuOFrXv71HsCbkmlj6XH8Jsv2l2lLSQY22Lr6XFrnU+JTAjnmlk5G5/iN1NRcVK+xFyUmrG2luCHC5toQOY8PELxDRI7Ox1sos1w1BJ1N+o4C3msiWTKL2ueAHU8gvFtNkF2us7i7mHHiSR/RVpk3ufDJQ5xEgAsMovwJOrrH3acUna5uVou9pN7fWAbrxPEcOKU7zkGeMkO1NrOBza6jj8F5ti+kGTtGtym+hsDfo8fkpcSPARvjc5+dpBzC1wQfZHMcPes0SSQ2khJEsZzMJs4hw1BGbjbxXnTMc1zwSTfK7MbC5tY8B4Be5WG7Mkldal37qtuxikDhIA2phsJWjTMDwe0dDY3HI+YU5XM277EfmeMU7gbMqSY3/v6D+bKumVtxd1c1JKzsERFkwEREAREQBERAUd8piY/sLPqnt3eo7MD8z71pdlIstHCAOILv4iVtvlMe1Q+U/wCcaw8EH7LT24dm1amM+ldTawi8TN1CNF9r4hOi+1y2dALwrapsTHPdcho4Di48gOpJ0Xs42WjdVmaQFgzBmsY1ALv8SQ20aPqt4m97cCJRjcxJ2PWGT5tCO0GaZ+Z7mg6vedXWubBo4XOgAX5QZpaVvzkNeZRmc0iwDXG7W28BbXivOtohbsi4ulqNJHnQ9k3V+UX7rQLNAHN19TcrY1jgPAD4BWNr7kUimsapGxTyRsJLWOIF1t8Pc2mi+kcA55vbieGnD/mq0dZKZZJHgE5nOcedhfn4LabIxxS1TGztLw69gSQMwFxm6jTgunUuoXetjmw+vQ+46+SWQmKJ8h4NFiQ3roOZW0g2exSXXKIx94tb8NXKewOygMja2No4BoDR8F69k48XH3rmyxNX/GMV1u/Y3Y4dcW/toQpuwFQdX1YB8AT+oX7/ANP5P/mj3H/Upp81X781Ch39f9a/1RP+np8vUgk+wtYzWKoa/wAyW399wo/NTVzGdsQ/J9oEEcba24eqt+KLLwWmwana+J8bvZeZRbwL3K+niZpeOz+1iuWHjfw3RHN3OA1mJVkErAzs6WaN8jszRlAcHezfMb5bAgWXUi5Y3R4y+hxWOMuAbK4wyC+hJNm+59veup101a2hz3fiERFkwEREAREQBERAUb8piI/sLraDtxfxPZn9Ctdst36KC3JtvcSFMPlD4b2mHMmFrwTNJPPLIMhA/eye5V/uzq81M6PnE/4P1Hxze5amMXgvyNnCvx2JXTsIGq+aqqZG3M9waPzPQAak+AXzXPeGEx5c31cxNr+NtVq6OiId2j3GWXm86Bo6Rt4MHx8Vzkk9WdBvgjzqo5KnSXNDB/hg2fJ/3CPYb90G/VbUGOCO+jGDw/4XOPqSsI1bb2YDK/7LOA/E/wBlvvv4LIgoyXCSUhz2+yB7Ef4RzP3jr5KT210RFeW4w6EkumkGV7wAG/4cY1DfPW58dOS0u2WJCKB5v3n91vrx+C3tZUhoJJAA4k6WCqzaHE3Vs7WRAuF8sTQNXFxtw6k2VuHpuc7vYrr1FCFluT3cRsoKptbLI0dmYjA0nm6QXd/CMv8AEFV7my0s9nNLJYX6g/Vcw8D11C6w3cbNf2dQRQOt2mrpSNbyO4687aD0VTfKC2RMcra+Jvcl7s1vqyAd1x/ENL9QOq6pzDIp6hsjWys9l4Dh68lsmOuFBN3mKZ43U7j3o+8zxaeI9D+amdJJyXGqwyyaOvTnmimZSIipJn491hfpr7lo6J5a+nZa2ZshPgQGm3vcfctxVOs0+Oi1cTb1Tf8AKhcT4GVwDfgwqyGzIy4FabVMdFXSkaESZ2kdT3gfeuwMOqe1ijktbtGNdbpmaD+q5I3guBrX25NaD52XV+z3/taf/sxf+AXXpO8F0OVUVps2CIisIBERAEREAREQGl2ywj55RVFOLZpI3Bt/tWu342XMW76v7CpdE/u9qMpB0s9p0BHXiPVdbrmffbsq6irvnMTSIak5w4cGS8XDTgSe8Otz0UJwU4uLJQllkpExe0HisKqoYnkZ7kD6mYhp/E0e166LU4dtPTywsfLMyN/BzSdcw4mw5Hises2woYx3XyTHo1paPUvtp5XXGtJSsk7+Sf77ep1XUg1dtElE7RoBw4Af0WNilY2FhklcGNA0B4u8GjiSopT4/iFaSzD6Ujq5jc59XO7rVLtntyM8rhJiVSTfUxscXu15Oe7Qel/NX08JVk7y8K/L9l6lE8VFfTqV9UVdZisnYUkL3D7DefjIeAHmbK6d2G6yPDiJ6gtlqbaW1bDfjlvxdyze5TbZ3Z2loYuypomxt4m2pcbWu4nUlbVdOMVFWRoyk5O7CwsawuKqgkgmbmZI0tcPPmOhHELNRSInH+J4fPhFeY3+1C7Q8BJGeBHg4e4+SsmKdr2tkjN2vAIPgVNt7mwIxKASQgfOoQch4do3mxx59RfgfMqhtmNonUjjDOHdncggjvROvrodfMLVxNFzV1ubOHqqDs9i04nghfa11LUAgOa4FrhcEcws9r7rltWOitTzqGji4gNAJP8AU+CwsFaXB8xBBndmaDxEYFowemlzbkXFZlbSCVuV18pIzD7QH1T4Hn1Wq2vxYU1O5wPff3WeZ5+gU4LN4VuyMml4nwK/bT/P8UEYuRPUNZ3eOTMGkjyaLrr5jQAANABYDyXP/wAnfZvtKiWse3uwjJHce1I++Yj8Lf8AyC6CXaSsrHIbu7hERZMBERAEREAREQBR/bvZ/wCf0UtMMmZ4GQvvZrgRZ2gJ01UgRAVZg+4zD49ZnyznoTkF/wB3X4qT4fu1wmH2aKJ3jIDJzv8AXJCliIDypqZkbQ2NjWNHANAaB6BeqIgCIiAIiIAqw3r7sG14NRTBrKpoN26AT/i+/wBDz4FWeiA4/wAIxuehe6GVjsoPejdo5h8L8PJWFhOLRzNzROzDmObfAjkrP293fUuKMu8dnO0WZM0ajwePrt8DwubWXOO02y1dhMtpQ5lz3JWE5X26H9Dqterh4z1WjNiliJQ0exZ81cxjHPeQ1rRckqt+yqMar2xQg2Js2/COMe051uHU+gX1gWB4pjByR5nsaQHPecsbCftEDU+QJXRWwGw9PhcOSPvyvt2spFi8jkNTlaOQWKGHVPV7itXz6LY3GzmCRUVPHTwizIxbxcebj4k6rZIi2TXCIiAIiIAiIgCIiAIiIAiIgCIiAIiIAiIgCIiALDxfDmVMMkMjWlsjXNNwHWuLXseY4rMRAYOCYVHSwRwRCzImho6m3M9Ss5EQBERAEREAREQBERAEREB//9k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6" name="Picture 2" descr="Our Home School Agreement | Norton Fitzwarren C of E Primary School">
            <a:extLst>
              <a:ext uri="{FF2B5EF4-FFF2-40B4-BE49-F238E27FC236}">
                <a16:creationId xmlns:a16="http://schemas.microsoft.com/office/drawing/2014/main" id="{E8301471-AB87-AAA5-9B8A-801190A80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693309"/>
            <a:ext cx="2004354" cy="2004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6602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6957312" cy="1320800"/>
          </a:xfrm>
        </p:spPr>
        <p:txBody>
          <a:bodyPr>
            <a:normAutofit fontScale="90000"/>
          </a:bodyPr>
          <a:lstStyle/>
          <a:p>
            <a:r>
              <a:rPr lang="en-GB" dirty="0"/>
              <a:t>Staff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5" name="AutoShape 5"/>
          <p:cNvSpPr>
            <a:spLocks noChangeShapeType="1"/>
          </p:cNvSpPr>
          <p:nvPr/>
        </p:nvSpPr>
        <p:spPr bwMode="auto">
          <a:xfrm>
            <a:off x="8028384" y="5301208"/>
            <a:ext cx="266700" cy="0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102" name="Ink 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2915900" y="2386013"/>
              <a:ext cx="0" cy="0"/>
            </p14:xfrm>
          </p:contentPart>
        </mc:Choice>
        <mc:Fallback xmlns="">
          <p:pic>
            <p:nvPicPr>
              <p:cNvPr id="4102" name="Ink 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915900" y="2386013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98D83-42B3-9D7E-A476-933B9685C7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336" y="1420435"/>
            <a:ext cx="6914730" cy="388077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2000" dirty="0"/>
              <a:t>Maple Class staff:</a:t>
            </a:r>
          </a:p>
          <a:p>
            <a:pPr>
              <a:buFontTx/>
              <a:buChar char="-"/>
            </a:pPr>
            <a:r>
              <a:rPr lang="en-GB" sz="2000" dirty="0"/>
              <a:t>Mrs Bewes- Class teacher </a:t>
            </a:r>
            <a:endParaRPr lang="en-GB" dirty="0"/>
          </a:p>
          <a:p>
            <a:pPr>
              <a:buFontTx/>
              <a:buChar char="-"/>
            </a:pPr>
            <a:endParaRPr lang="en-GB" sz="2000" dirty="0"/>
          </a:p>
          <a:p>
            <a:pPr>
              <a:buFontTx/>
              <a:buChar char="-"/>
            </a:pPr>
            <a:r>
              <a:rPr lang="en-GB" sz="2000" dirty="0"/>
              <a:t>Mrs Goodwin  (Monday &amp; Tuesday)</a:t>
            </a:r>
          </a:p>
          <a:p>
            <a:pPr>
              <a:buFontTx/>
              <a:buChar char="-"/>
            </a:pPr>
            <a:r>
              <a:rPr lang="en-GB" sz="2000" dirty="0"/>
              <a:t>Mrs Hinchcliffe (Wednesday, Thursday &amp; Friday).</a:t>
            </a:r>
          </a:p>
        </p:txBody>
      </p:sp>
    </p:spTree>
    <p:extLst>
      <p:ext uri="{BB962C8B-B14F-4D97-AF65-F5344CB8AC3E}">
        <p14:creationId xmlns:p14="http://schemas.microsoft.com/office/powerpoint/2010/main" val="3359331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6957312" cy="1320800"/>
          </a:xfrm>
        </p:spPr>
        <p:txBody>
          <a:bodyPr>
            <a:normAutofit fontScale="90000"/>
          </a:bodyPr>
          <a:lstStyle/>
          <a:p>
            <a:r>
              <a:rPr lang="en-GB" dirty="0"/>
              <a:t>Expectations for Year 6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5" name="AutoShape 5"/>
          <p:cNvSpPr>
            <a:spLocks noChangeShapeType="1"/>
          </p:cNvSpPr>
          <p:nvPr/>
        </p:nvSpPr>
        <p:spPr bwMode="auto">
          <a:xfrm>
            <a:off x="8028384" y="5301208"/>
            <a:ext cx="266700" cy="0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102" name="Ink 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2915900" y="2386013"/>
              <a:ext cx="0" cy="0"/>
            </p14:xfrm>
          </p:contentPart>
        </mc:Choice>
        <mc:Fallback xmlns="">
          <p:pic>
            <p:nvPicPr>
              <p:cNvPr id="4102" name="Ink 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915900" y="2386013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98D83-42B3-9D7E-A476-933B9685C7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336" y="1420435"/>
            <a:ext cx="6914730" cy="3880773"/>
          </a:xfrm>
        </p:spPr>
        <p:txBody>
          <a:bodyPr>
            <a:normAutofit/>
          </a:bodyPr>
          <a:lstStyle/>
          <a:p>
            <a:r>
              <a:rPr lang="en-GB" sz="2000" dirty="0"/>
              <a:t>Upper Key Stage 2 differs from the rest of the school. The phase revolves around promoting independence, developing resilience and providing the children with the tools to take ownership for their learning.</a:t>
            </a:r>
          </a:p>
          <a:p>
            <a:r>
              <a:rPr lang="en-GB" sz="2000" dirty="0"/>
              <a:t>As a result, we do expect more from the children. It is vital they are:</a:t>
            </a:r>
          </a:p>
          <a:p>
            <a:pPr>
              <a:buFontTx/>
              <a:buChar char="-"/>
            </a:pPr>
            <a:r>
              <a:rPr lang="en-GB" sz="2000" dirty="0"/>
              <a:t>Punctual</a:t>
            </a:r>
          </a:p>
          <a:p>
            <a:pPr>
              <a:buFontTx/>
              <a:buChar char="-"/>
            </a:pPr>
            <a:r>
              <a:rPr lang="en-GB" sz="2000" dirty="0"/>
              <a:t>Show upmost respect to staff/one another</a:t>
            </a:r>
          </a:p>
          <a:p>
            <a:pPr>
              <a:buFontTx/>
              <a:buChar char="-"/>
            </a:pPr>
            <a:r>
              <a:rPr lang="en-GB" sz="2000" dirty="0"/>
              <a:t>Always try their best</a:t>
            </a:r>
          </a:p>
          <a:p>
            <a:pPr>
              <a:buFontTx/>
              <a:buChar char="-"/>
            </a:pPr>
            <a:r>
              <a:rPr lang="en-GB" sz="2000" dirty="0"/>
              <a:t>Show a positivity and willingness to keep going</a:t>
            </a:r>
          </a:p>
          <a:p>
            <a:pPr>
              <a:buFontTx/>
              <a:buChar char="-"/>
            </a:pPr>
            <a:endParaRPr lang="en-GB" sz="2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1808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Homework: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1488613"/>
            <a:ext cx="6914730" cy="388077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000" dirty="0"/>
              <a:t>Set each Friday, to be completed and in school the following Friday. </a:t>
            </a:r>
            <a:endParaRPr lang="en-US" dirty="0"/>
          </a:p>
          <a:p>
            <a:r>
              <a:rPr lang="en-GB" sz="2000" dirty="0"/>
              <a:t>The first homework will be set on Friday 25</a:t>
            </a:r>
            <a:r>
              <a:rPr lang="en-GB" sz="2000" baseline="30000" dirty="0"/>
              <a:t>th</a:t>
            </a:r>
            <a:r>
              <a:rPr lang="en-GB" sz="2000" dirty="0"/>
              <a:t> September.</a:t>
            </a:r>
            <a:endParaRPr lang="en-US"/>
          </a:p>
          <a:p>
            <a:r>
              <a:rPr lang="en-GB" sz="2000" dirty="0"/>
              <a:t>If homework is not completed, the children will need to attend homework club during lunch time. </a:t>
            </a:r>
          </a:p>
        </p:txBody>
      </p:sp>
    </p:spTree>
    <p:extLst>
      <p:ext uri="{BB962C8B-B14F-4D97-AF65-F5344CB8AC3E}">
        <p14:creationId xmlns:p14="http://schemas.microsoft.com/office/powerpoint/2010/main" val="1512959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1700808"/>
            <a:ext cx="6842721" cy="434055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PE for Maple Class will be on a Thursday.</a:t>
            </a:r>
          </a:p>
          <a:p>
            <a:r>
              <a:rPr lang="en-GB" dirty="0"/>
              <a:t>Please ensure your child is in their coloured t-shirt, black/navy joggers or shirts and trainers.</a:t>
            </a:r>
          </a:p>
          <a:p>
            <a:pPr marL="0" indent="0">
              <a:buNone/>
            </a:pPr>
            <a:r>
              <a:rPr lang="en-GB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788073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SATS – Year 6 only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1700808"/>
            <a:ext cx="6842721" cy="4968552"/>
          </a:xfrm>
        </p:spPr>
        <p:txBody>
          <a:bodyPr>
            <a:normAutofit/>
          </a:bodyPr>
          <a:lstStyle/>
          <a:p>
            <a:r>
              <a:rPr lang="en-GB" dirty="0"/>
              <a:t>Year 6 SATS are timetabled from Monday 10</a:t>
            </a:r>
            <a:r>
              <a:rPr lang="en-GB" baseline="30000" dirty="0"/>
              <a:t>th</a:t>
            </a:r>
            <a:r>
              <a:rPr lang="en-GB" dirty="0"/>
              <a:t> – Thursday 13</a:t>
            </a:r>
            <a:r>
              <a:rPr lang="en-GB" baseline="30000" dirty="0"/>
              <a:t>th</a:t>
            </a:r>
            <a:r>
              <a:rPr lang="en-GB" dirty="0"/>
              <a:t> May 2027.</a:t>
            </a:r>
          </a:p>
          <a:p>
            <a:r>
              <a:rPr lang="en-GB" dirty="0"/>
              <a:t>The children will take 5 tests. These will be as follows: </a:t>
            </a:r>
          </a:p>
          <a:p>
            <a:pPr>
              <a:buFontTx/>
              <a:buChar char="-"/>
            </a:pPr>
            <a:r>
              <a:rPr lang="en-GB" dirty="0" err="1"/>
              <a:t>SPaG</a:t>
            </a:r>
            <a:endParaRPr lang="en-GB" dirty="0"/>
          </a:p>
          <a:p>
            <a:pPr>
              <a:buFontTx/>
              <a:buChar char="-"/>
            </a:pPr>
            <a:r>
              <a:rPr lang="en-GB" dirty="0"/>
              <a:t>Reading</a:t>
            </a:r>
          </a:p>
          <a:p>
            <a:pPr>
              <a:buFontTx/>
              <a:buChar char="-"/>
            </a:pPr>
            <a:r>
              <a:rPr lang="en-GB" dirty="0"/>
              <a:t>Maths (Arithmetic)</a:t>
            </a:r>
          </a:p>
          <a:p>
            <a:pPr>
              <a:buFontTx/>
              <a:buChar char="-"/>
            </a:pPr>
            <a:r>
              <a:rPr lang="en-GB" dirty="0"/>
              <a:t>Maths (Reasoning – Paper 2 and 3)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lvl="1"/>
            <a:endParaRPr lang="en-GB" dirty="0"/>
          </a:p>
          <a:p>
            <a:pPr marL="0" indent="0">
              <a:buNone/>
            </a:pPr>
            <a:r>
              <a:rPr lang="en-GB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376768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Jobs/Roles – Year 6 only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1700808"/>
            <a:ext cx="6842721" cy="633670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In Year 6, the children have the opportunity to undertake additional roles and responsibilities. These include:</a:t>
            </a:r>
          </a:p>
          <a:p>
            <a:pPr>
              <a:buFontTx/>
              <a:buChar char="-"/>
            </a:pPr>
            <a:r>
              <a:rPr lang="en-GB" dirty="0"/>
              <a:t>House captains</a:t>
            </a:r>
          </a:p>
          <a:p>
            <a:pPr>
              <a:buFontTx/>
              <a:buChar char="-"/>
            </a:pPr>
            <a:r>
              <a:rPr lang="en-GB" dirty="0"/>
              <a:t>Librarians</a:t>
            </a:r>
          </a:p>
          <a:p>
            <a:pPr>
              <a:buFontTx/>
              <a:buChar char="-"/>
            </a:pPr>
            <a:r>
              <a:rPr lang="en-GB" dirty="0"/>
              <a:t>Worship team members</a:t>
            </a:r>
          </a:p>
          <a:p>
            <a:pPr>
              <a:buFontTx/>
              <a:buChar char="-"/>
            </a:pPr>
            <a:r>
              <a:rPr lang="en-GB" dirty="0"/>
              <a:t>Admin team members</a:t>
            </a:r>
          </a:p>
          <a:p>
            <a:pPr>
              <a:buFontTx/>
              <a:buChar char="-"/>
            </a:pPr>
            <a:r>
              <a:rPr lang="en-GB" dirty="0"/>
              <a:t>Eco team members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lvl="1"/>
            <a:endParaRPr lang="en-GB" dirty="0"/>
          </a:p>
          <a:p>
            <a:pPr marL="0" indent="0">
              <a:buNone/>
            </a:pPr>
            <a:r>
              <a:rPr lang="en-GB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2505386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How can you help us help your child?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Ensure they are diligent with their homework. If the children require additional support in Upper Key Stage 2, they will need to let a member of staff know. </a:t>
            </a:r>
          </a:p>
          <a:p>
            <a:r>
              <a:rPr lang="en-GB" dirty="0"/>
              <a:t>Ensure your child has enough sleep.</a:t>
            </a:r>
          </a:p>
          <a:p>
            <a:r>
              <a:rPr lang="en-GB" dirty="0"/>
              <a:t>Tell us about anything that may affect their behaviour in school.</a:t>
            </a:r>
          </a:p>
          <a:p>
            <a:r>
              <a:rPr lang="en-GB" dirty="0"/>
              <a:t>Excellent attendance is integral to performing well.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153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731168"/>
          </a:xfrm>
        </p:spPr>
        <p:txBody>
          <a:bodyPr/>
          <a:lstStyle/>
          <a:p>
            <a:r>
              <a:rPr lang="en-GB" dirty="0"/>
              <a:t>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1488613"/>
            <a:ext cx="6347714" cy="388077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Should you wish to contact the team, please do so via the following channels:</a:t>
            </a:r>
          </a:p>
          <a:p>
            <a:pPr>
              <a:buFontTx/>
              <a:buChar char="-"/>
            </a:pPr>
            <a:r>
              <a:rPr lang="en-GB" dirty="0"/>
              <a:t>Speak to us when we dismiss the children</a:t>
            </a:r>
          </a:p>
          <a:p>
            <a:pPr>
              <a:buFontTx/>
              <a:buChar char="-"/>
            </a:pPr>
            <a:r>
              <a:rPr lang="en-GB" dirty="0"/>
              <a:t>Send an email to the office email</a:t>
            </a:r>
          </a:p>
          <a:p>
            <a:pPr>
              <a:buFontTx/>
              <a:buChar char="-"/>
            </a:pPr>
            <a:r>
              <a:rPr lang="en-GB" dirty="0"/>
              <a:t>Phone the school office</a:t>
            </a:r>
          </a:p>
          <a:p>
            <a:pPr>
              <a:buFontTx/>
              <a:buChar char="-"/>
            </a:pPr>
            <a:r>
              <a:rPr lang="en-GB" dirty="0"/>
              <a:t>Write in your child's reading record book</a:t>
            </a:r>
          </a:p>
          <a:p>
            <a:pPr marL="0" indent="0">
              <a:buNone/>
            </a:pPr>
            <a:r>
              <a:rPr lang="en-GB" dirty="0"/>
              <a:t>We shall endeavour to contact you at the next possible opportunity.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7170" name="Picture 2" descr="http://advice.milkround.com/s3/milkround-prod/uploads/2014/09/effective-communication-achievable-student-job-skill-number-1-effectivecommunication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941168"/>
            <a:ext cx="4083645" cy="1508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896938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BE9604C5554D4EAD786B14F047AF12" ma:contentTypeVersion="19" ma:contentTypeDescription="Create a new document." ma:contentTypeScope="" ma:versionID="79afade74825c39a5f6b4fc4b93ea99e">
  <xsd:schema xmlns:xsd="http://www.w3.org/2001/XMLSchema" xmlns:xs="http://www.w3.org/2001/XMLSchema" xmlns:p="http://schemas.microsoft.com/office/2006/metadata/properties" xmlns:ns2="79506926-9a21-4e30-a61d-a9cdb9bc2cd6" xmlns:ns3="4781e0c1-0c59-4d5e-90c3-a125a83b1ea7" targetNamespace="http://schemas.microsoft.com/office/2006/metadata/properties" ma:root="true" ma:fieldsID="3ced3ad4d79eeac0483243d72b541628" ns2:_="" ns3:_="">
    <xsd:import namespace="79506926-9a21-4e30-a61d-a9cdb9bc2cd6"/>
    <xsd:import namespace="4781e0c1-0c59-4d5e-90c3-a125a83b1ea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506926-9a21-4e30-a61d-a9cdb9bc2c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a31c3ba-2498-4fed-8534-331eeeb000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81e0c1-0c59-4d5e-90c3-a125a83b1ea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287d4d9-f259-4f8a-ba94-1a90d3da3343}" ma:internalName="TaxCatchAll" ma:showField="CatchAllData" ma:web="4781e0c1-0c59-4d5e-90c3-a125a83b1ea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9506926-9a21-4e30-a61d-a9cdb9bc2cd6">
      <Terms xmlns="http://schemas.microsoft.com/office/infopath/2007/PartnerControls"/>
    </lcf76f155ced4ddcb4097134ff3c332f>
    <TaxCatchAll xmlns="4781e0c1-0c59-4d5e-90c3-a125a83b1ea7" xsi:nil="true"/>
  </documentManagement>
</p:properties>
</file>

<file path=customXml/itemProps1.xml><?xml version="1.0" encoding="utf-8"?>
<ds:datastoreItem xmlns:ds="http://schemas.openxmlformats.org/officeDocument/2006/customXml" ds:itemID="{40EB104A-9964-4541-B3DF-E7460A61F5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506926-9a21-4e30-a61d-a9cdb9bc2cd6"/>
    <ds:schemaRef ds:uri="4781e0c1-0c59-4d5e-90c3-a125a83b1ea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930E08F-B101-4F87-888B-F5A8DBF5221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1FF2807-2A0C-4E31-9BED-19384586AEE8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79506926-9a21-4e30-a61d-a9cdb9bc2cd6"/>
    <ds:schemaRef ds:uri="http://www.w3.org/XML/1998/namespace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4781e0c1-0c59-4d5e-90c3-a125a83b1ea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160</TotalTime>
  <Words>398</Words>
  <Application>Microsoft Office PowerPoint</Application>
  <PresentationFormat>On-screen Show (4:3)</PresentationFormat>
  <Paragraphs>57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Arial</vt:lpstr>
      <vt:lpstr>Trebuchet MS</vt:lpstr>
      <vt:lpstr>Wingdings 3</vt:lpstr>
      <vt:lpstr>Facet</vt:lpstr>
      <vt:lpstr>Maple Class   Welcome Meeting</vt:lpstr>
      <vt:lpstr>Staff  </vt:lpstr>
      <vt:lpstr>Expectations for Year 6  </vt:lpstr>
      <vt:lpstr>Homework:</vt:lpstr>
      <vt:lpstr>PE</vt:lpstr>
      <vt:lpstr>SATS – Year 6 only</vt:lpstr>
      <vt:lpstr>Jobs/Roles – Year 6 only</vt:lpstr>
      <vt:lpstr>How can you help us help your child?</vt:lpstr>
      <vt:lpstr>Communication</vt:lpstr>
    </vt:vector>
  </TitlesOfParts>
  <Company>Staplegrove Primary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Oak Class</dc:title>
  <dc:creator>Donna Huddy</dc:creator>
  <cp:lastModifiedBy>Melanie Bewes</cp:lastModifiedBy>
  <cp:revision>49</cp:revision>
  <dcterms:created xsi:type="dcterms:W3CDTF">2015-09-11T08:05:51Z</dcterms:created>
  <dcterms:modified xsi:type="dcterms:W3CDTF">2026-09-16T19:01:58Z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0x010100BDBE9604C5554D4EAD786B14F047AF12</vt:lpwstr>
  </property>
  <property fmtid="{D5CDD505-2E9C-101B-9397-08002B2CF9AE}" pid="3" name="MediaServiceImageTags">
    <vt:lpwstr/>
  </property>
</Properties>
</file>