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9" r:id="rId3"/>
    <p:sldId id="261" r:id="rId4"/>
    <p:sldId id="262" r:id="rId5"/>
    <p:sldId id="263" r:id="rId6"/>
    <p:sldId id="266" r:id="rId7"/>
    <p:sldId id="267" r:id="rId8"/>
    <p:sldId id="258" r:id="rId9"/>
    <p:sldId id="257" r:id="rId10"/>
    <p:sldId id="264" r:id="rId11"/>
    <p:sldId id="265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E05AA-84ED-47CD-834C-33CD32CE55FD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393E9-5292-407E-89AB-24F5C0049D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9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15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92E6A-D555-8B52-6966-4BE41BEE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C0FAA-A1F5-96AC-7D7D-4A92B94C1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EEF23-8EDB-BD24-8DBE-C204718AB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BDC7B-BA0F-D262-E69E-469BE6A074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263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BE90B-C997-81EB-41FB-EA6969C2E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A2F74-B2EA-1129-068D-1BE93AC5A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264083-9249-85C4-A45C-7BE30C7DC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914DD-135B-F056-FBD3-069B8FB6E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481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903C-6D62-892B-01ED-B1A23191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AC881-D72C-7EAF-D323-D8D51DE9F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B428E8-0D5F-52B7-5EA0-40E901A80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C9B01-3703-E06D-56C4-202886C5B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76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C636-3428-D60D-AAB5-3560B220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55349-2A59-F903-416D-4F341022E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1BD84-9F42-1709-AC5E-F3D35F4F1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E787B-5D5E-AB5A-4132-5718551985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568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EF749-FA01-2BAE-746D-86B8D5BA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44653-0C65-F9B7-EAAA-57EC33F7C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B3485-BCAF-6618-3ADD-412063E6C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DADDD-617D-6B8E-DE0C-A239D5D36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393E9-5292-407E-89AB-24F5C0049DB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95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5D37-6EAC-E9EC-2814-3D840861D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41EF7-B153-17FB-B22F-25F35C902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BE25C-412B-5304-F594-E3BB3AF91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74CB2-678F-4E14-732F-687E6273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01D5A-2510-FF7A-43EC-207FAE45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4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246D-A68F-C833-EF4C-1339DD97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A41D9-EC97-F4D4-F9C3-8A8A82A58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F279A-5375-6EBB-4D6F-906BA9B6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036D0-04F6-B85A-4573-4DB2E572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2DAD5-595D-145B-9D79-ED994E06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73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11CF0-9781-B95E-787B-24DF85F0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EBCA4-00F1-8863-1278-E2095B67D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8E770-1CA5-93EC-DFE5-5B16EFC0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86871-77C7-2239-C4CC-9D22D5CD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1FAB4-0A17-F84B-0713-7C2603488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592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872E-44FC-71D8-C5B4-10D3BC4F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2D8D1-D2E3-FDDF-ED44-D2CABD7C4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9974F-41C4-49F8-11A3-251A87137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D1CC9-BC54-C21F-13C8-2F6810FE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A2EAA-24C2-A40F-F9BA-EC497588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31523-7D38-3AE4-9EE7-A9B5C506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60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69CB-E2C2-1A03-AC60-3BECB6F28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618AD-85D2-74B8-3BD6-E3602D9A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C6BBF-0BDD-E132-8EE1-0C96ADA23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2E562F-D028-2AAB-0067-DD907B378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66D15A-BEC2-9B85-5F3B-7D0C96CC5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809FAD-EE9C-F684-FFCF-2C571917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76CA9B-7083-73F6-949E-2EB4C7EAA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131C8-A6BE-2F0D-4BD3-6797AC1B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79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FFD3-23D4-9A8C-CE90-2C9F98FA3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5C7FD0-9B23-2EC8-BB6C-3667C5153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5B31F-F00E-54A6-6B97-00077E332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61DF1-8B99-FEAE-3FD6-98B29525D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2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6787F5-0D3A-212F-75B4-B4A7740F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D4698-D5E2-64FB-1219-30E0E130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F6958-312F-3791-3AFE-73CD23C45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08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E02F3-FD22-5AE2-23EE-C26E75E3D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14ACE-F931-40B4-9EF5-40FA9961F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AF6BD-2924-6957-B26B-A1DFD8E2D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4A9EB-D5A9-24D9-7C43-BB755084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B8288-A5F5-C42E-447A-82912FEC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1B626-A3AF-D776-CC36-1FF2D537D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57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D8C5A-6B9A-2D9D-527F-795C4554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0C1BDB-F487-3688-C8AA-462213268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2AF71-EB8C-2851-85D4-6CE9C05B2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0F996-92C2-E662-1072-96CAC029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43109-B530-550E-B8C0-F1F42F129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BF56F-7A18-B9E5-B30E-844DB7ED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1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43FFC-B7BF-9824-B793-6F40AE8E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95854-A4D9-D508-B5B6-03257BAF8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1FDF3-1AB8-837B-6FD8-70B4E28B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DF5E5-54AB-D333-3A78-F0890DEAA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12E7A-A279-2148-FE2D-64F0D35E3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2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2EE497-2DAD-8B8C-2614-2B8238909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8E0E7D-E9CF-B5B9-B41F-10AEE1EA3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EB1AD-CF6E-56E3-12D9-0C75994EF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0AD18-A9FD-20E1-9B17-206C0346F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F866E-93EF-E930-DA1B-EB6AF9C9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2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FB8E9A-3B1F-4B79-F525-083BC3E3C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BC55A-8212-603A-AB5C-84832D034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C243C-9ADD-73BC-FB78-EE7B5A478C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94A8-5060-4E8C-85C5-AF18929D8035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5913F-AE8E-8BF0-9B7F-2C67DEE25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BEC2-4782-43A2-D233-5A2F0703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E9F30-2FE1-45A9-A81D-97E437EA40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59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u0ZAX5Ndi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u0ZAX5Ndi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topmarks.co.uk/maths-games/hit-the-butt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athsframe.co.uk/en/resources/resource/477/Multiplication-Tables-Check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CB73A-0CC2-C449-9F91-0C2C9D33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 fontScale="90000"/>
          </a:bodyPr>
          <a:lstStyle/>
          <a:p>
            <a:r>
              <a:rPr lang="en-GB" sz="5400" b="1">
                <a:latin typeface="Century Gothic" panose="020B0502020202020204" pitchFamily="34" charset="0"/>
              </a:rPr>
              <a:t>MTC Workshop</a:t>
            </a:r>
            <a:endParaRPr lang="en-GB" sz="5400" b="1" dirty="0">
              <a:latin typeface="Century Gothic" panose="020B0502020202020204" pitchFamily="34" charset="0"/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541A-EC80-4B26-C073-EB217E544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3600">
                <a:latin typeface="Century Gothic" panose="020B0502020202020204" pitchFamily="34" charset="0"/>
              </a:rPr>
              <a:t>2026 - 2027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574AF6-1C6A-BF08-2F02-DD6A1FD6A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740458"/>
            <a:ext cx="5458968" cy="53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4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BDA6-A61F-1DCC-985F-90A3CA27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Multiplication Tables Check (MTC)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97F1D-1F71-55C1-E555-E28F7C4CC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4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National assessment for all Year 4 children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National goal for children to have automatic recall their times tables facts to 12 x 12 by the end of Year 4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Times tables underpin many other mathematical concepts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Roughly 30% of KS2 SATs questions are supported by times tables knowledge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7FC5BC-95C1-B568-8CD8-8910C6F9AA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50" t="50818" r="44360" b="35735"/>
          <a:stretch>
            <a:fillRect/>
          </a:stretch>
        </p:blipFill>
        <p:spPr>
          <a:xfrm>
            <a:off x="381000" y="3429000"/>
            <a:ext cx="11430000" cy="194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4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90CEC-CA88-EF5F-DEC6-B638EF3C3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F6D52-647C-C8E8-10A8-33602020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How the MTC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3523F-7831-40E3-4B5E-050C26E9F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4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Digital assessment – normally we use iPads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3 warm up questions followed by 25 questions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Each test is unique, but the standard is the same.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6 seconds to answer with a 3 second pause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Encourage the children not to press enter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Children will be in small groups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Access arrangements – increase font size, audio version, audible time alerts, pause/next button (breathing space)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F81557-0B9A-2039-AA5A-4CC3DA484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929" t="34562" r="46696" b="39198"/>
          <a:stretch>
            <a:fillRect/>
          </a:stretch>
        </p:blipFill>
        <p:spPr>
          <a:xfrm>
            <a:off x="8077453" y="530729"/>
            <a:ext cx="2830285" cy="420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8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5D1D1-6612-EB45-D3AD-B93A5F7B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CD0B-9AB4-B680-DE51-6B0E8BC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When is the MTC?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57F92-96F8-03B2-727A-87A162F1B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4"/>
            <a:ext cx="631174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2 Week Window – 7</a:t>
            </a:r>
            <a:r>
              <a:rPr lang="en-GB" sz="2000" baseline="30000" dirty="0">
                <a:latin typeface="Century Gothic" panose="020B0502020202020204" pitchFamily="34" charset="0"/>
              </a:rPr>
              <a:t>th</a:t>
            </a:r>
            <a:r>
              <a:rPr lang="en-GB" sz="2000" dirty="0">
                <a:latin typeface="Century Gothic" panose="020B0502020202020204" pitchFamily="34" charset="0"/>
              </a:rPr>
              <a:t> June 2027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Week 1 – Complete the MTC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Week 2 – Administer the check for any children absent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97AD6-1880-1D21-C356-A4E63CC718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141" t="52046" r="62985" b="36288"/>
          <a:stretch>
            <a:fillRect/>
          </a:stretch>
        </p:blipFill>
        <p:spPr>
          <a:xfrm>
            <a:off x="7149947" y="1242535"/>
            <a:ext cx="4474601" cy="472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1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0DC94-2805-3903-7884-379C20A9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9D52-264C-FF82-08B6-89C56BCD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What happens after the MTC?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ACF6A-A0B3-E796-AF34-AE3BD5943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4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There is no pass mark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The check is part of a learning process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It is only one measure of your child’s proficiency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Results are used to help the school identify areas of development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Results help identify children who need extra support with their tables moving forward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Results will be shared with you at their parents evening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94E681-DFC6-F7EA-FF45-3FA9EE4394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63" t="56371" r="63383" b="33041"/>
          <a:stretch>
            <a:fillRect/>
          </a:stretch>
        </p:blipFill>
        <p:spPr>
          <a:xfrm>
            <a:off x="9169573" y="1149614"/>
            <a:ext cx="2882226" cy="267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3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819E7-9043-0EE3-A155-D8A3A1060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6C963-0554-6374-1A09-933ECBE1C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How do we prepare at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C3D94-674C-B012-C72E-1451DD6C7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117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Daily practice of step counting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Discreet teaching to recognise the patterns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Songs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 err="1">
                <a:latin typeface="Century Gothic" panose="020B0502020202020204" pitchFamily="34" charset="0"/>
              </a:rPr>
              <a:t>FunKey</a:t>
            </a:r>
            <a:r>
              <a:rPr lang="en-GB" sz="2000" dirty="0">
                <a:latin typeface="Century Gothic" panose="020B0502020202020204" pitchFamily="34" charset="0"/>
              </a:rPr>
              <a:t> Maths cards - </a:t>
            </a:r>
            <a:r>
              <a:rPr lang="en-GB" sz="2000" dirty="0">
                <a:latin typeface="Century Gothic" panose="020B0502020202020204" pitchFamily="34" charset="0"/>
                <a:hlinkClick r:id="rId3"/>
              </a:rPr>
              <a:t>Year 2 - Step Counting &amp; Recall (2s) – YouTube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Games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TTRockStars – its algorithm focuses on the child’s individual progress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600" dirty="0">
                <a:latin typeface="Century Gothic" panose="020B0502020202020204" pitchFamily="34" charset="0"/>
              </a:rPr>
              <a:t>Soundcheck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600" dirty="0">
                <a:latin typeface="Century Gothic" panose="020B0502020202020204" pitchFamily="34" charset="0"/>
              </a:rPr>
              <a:t>Garage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1600" dirty="0">
                <a:latin typeface="Century Gothic" panose="020B0502020202020204" pitchFamily="34" charset="0"/>
              </a:rPr>
              <a:t>Tournaments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E49221-F48D-2CC8-4B8F-EF0C0C6325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339" t="65556" r="3303" b="9682"/>
          <a:stretch>
            <a:fillRect/>
          </a:stretch>
        </p:blipFill>
        <p:spPr>
          <a:xfrm>
            <a:off x="9487316" y="4365170"/>
            <a:ext cx="2628484" cy="2383973"/>
          </a:xfrm>
          <a:prstGeom prst="rect">
            <a:avLst/>
          </a:prstGeom>
        </p:spPr>
      </p:pic>
      <p:pic>
        <p:nvPicPr>
          <p:cNvPr id="9" name="Picture 8" descr="Our Cards — FunKey Maths">
            <a:extLst>
              <a:ext uri="{FF2B5EF4-FFF2-40B4-BE49-F238E27FC236}">
                <a16:creationId xmlns:a16="http://schemas.microsoft.com/office/drawing/2014/main" id="{ABB9AF24-3B78-FBB0-0221-0D6A94F9B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86907">
            <a:off x="9296400" y="847295"/>
            <a:ext cx="2381163" cy="299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33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87383-9557-91E3-FC96-69D9AE6C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GB" dirty="0" err="1">
                <a:latin typeface="Century Gothic" panose="020B0502020202020204" pitchFamily="34" charset="0"/>
              </a:rPr>
              <a:t>FunKey</a:t>
            </a:r>
            <a:r>
              <a:rPr lang="en-GB" dirty="0">
                <a:latin typeface="Century Gothic" panose="020B0502020202020204" pitchFamily="34" charset="0"/>
              </a:rPr>
              <a:t> Maths Golden Rules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4C14D-783F-D0C6-9D35-B502E0FE3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4E7FB-01AC-6091-4A72-EDEBD221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57950"/>
            <a:ext cx="10515600" cy="49935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FADF13-4EF2-F74E-536C-A3F8923F3AA4}"/>
              </a:ext>
            </a:extLst>
          </p:cNvPr>
          <p:cNvSpPr txBox="1"/>
          <p:nvPr/>
        </p:nvSpPr>
        <p:spPr>
          <a:xfrm>
            <a:off x="838200" y="6151456"/>
            <a:ext cx="6097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  <a:hlinkClick r:id="rId3"/>
              </a:rPr>
              <a:t>Year 2 - Step Counting &amp; Recall (2s) – YouTube</a:t>
            </a:r>
            <a:endParaRPr lang="en-GB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97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6D51-5776-C0C2-A648-BEA20B456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838B2F-B317-3BB9-3025-F5F30B31DE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57632"/>
              </p:ext>
            </p:extLst>
          </p:nvPr>
        </p:nvGraphicFramePr>
        <p:xfrm>
          <a:off x="222216" y="1381678"/>
          <a:ext cx="11747561" cy="4446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03593">
                  <a:extLst>
                    <a:ext uri="{9D8B030D-6E8A-4147-A177-3AD203B41FA5}">
                      <a16:colId xmlns:a16="http://schemas.microsoft.com/office/drawing/2014/main" val="3678991416"/>
                    </a:ext>
                  </a:extLst>
                </a:gridCol>
                <a:gridCol w="840105">
                  <a:extLst>
                    <a:ext uri="{9D8B030D-6E8A-4147-A177-3AD203B41FA5}">
                      <a16:colId xmlns:a16="http://schemas.microsoft.com/office/drawing/2014/main" val="3509752118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1879676038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1863614543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2023791516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1159329861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3150776854"/>
                    </a:ext>
                  </a:extLst>
                </a:gridCol>
                <a:gridCol w="881380">
                  <a:extLst>
                    <a:ext uri="{9D8B030D-6E8A-4147-A177-3AD203B41FA5}">
                      <a16:colId xmlns:a16="http://schemas.microsoft.com/office/drawing/2014/main" val="1338872168"/>
                    </a:ext>
                  </a:extLst>
                </a:gridCol>
                <a:gridCol w="862330">
                  <a:extLst>
                    <a:ext uri="{9D8B030D-6E8A-4147-A177-3AD203B41FA5}">
                      <a16:colId xmlns:a16="http://schemas.microsoft.com/office/drawing/2014/main" val="2035474401"/>
                    </a:ext>
                  </a:extLst>
                </a:gridCol>
                <a:gridCol w="938530">
                  <a:extLst>
                    <a:ext uri="{9D8B030D-6E8A-4147-A177-3AD203B41FA5}">
                      <a16:colId xmlns:a16="http://schemas.microsoft.com/office/drawing/2014/main" val="1723641549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val="1211447134"/>
                    </a:ext>
                  </a:extLst>
                </a:gridCol>
                <a:gridCol w="975043">
                  <a:extLst>
                    <a:ext uri="{9D8B030D-6E8A-4147-A177-3AD203B41FA5}">
                      <a16:colId xmlns:a16="http://schemas.microsoft.com/office/drawing/2014/main" val="706182253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511886547"/>
                    </a:ext>
                  </a:extLst>
                </a:gridCol>
              </a:tblGrid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0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1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2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3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4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5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6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7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8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9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10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11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0 x 12 = 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457271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1 = 1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2 = 2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3 = 3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4 = 4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5 = 5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6 = 6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7 = 7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8 = 8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9 = 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10 = 10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11 = 11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 x 12 = 12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70496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2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2 x 1 = 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2 = 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3 = 6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4 = 8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5 = 10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6 = 12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7 = 14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8 = 16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9 = 18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10 = 20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11 = 22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2 x 12 = 24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606621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3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3 x 1 = 3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3 x 2 = 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3 = 9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4 = 12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5 = 15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6 = 18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7 = 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8 = 24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9 = 27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10 = 30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11 = 33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3 x 12 = 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794950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4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4 x 1 = 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4 x 2 = 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4 x 3 = 12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4 = 16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5 = 20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6 = 24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7 = 28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8 = 32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9 =36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10 = 40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11 = 44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4 x 12 = 48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381077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5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5 x 1 = 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5 x 2 = 10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5 x 3 = 15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5 x 4 = 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5 = 25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6 = 30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7 = 35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8 = 40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9 = 45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10 = 50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11 = 55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5 x 12 = 60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470548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1 = 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2 = 12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3 = 18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4 = 24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6 x 5 = 30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6 = 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7 = 42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8 = 48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9 = 54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10 = 60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11 = 66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6 x 12 = 72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700164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1 = 7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2 = 14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3 = 21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4 = 28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5 = 35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7 x 6 = 42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7 = 49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8 = 56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9 = 63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10 = 70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11 = 77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7 x 12 = 84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768238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1 = 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2 = 16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3 = 24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4 = 32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5 = 40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6 = 48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8 x 7 = 56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8 x 8 = 64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8 x 9 = 72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8 x 10 = 80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8 x 11 = 88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8 x 12 = 96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1475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1 = 9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2 = 18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3 = 27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4 = 36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5 = 45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6 = 54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7 = 63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9 x 8 = 72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9 x 9 = 81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9 x 10 = 90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9 x 11 = 99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9 x 12 = 108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75930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1 = 10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2 = 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3 = 30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4 = 40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5 = 50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6 = 60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7 = 70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8 = 80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10 x 9 = 90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10 x 10 = 100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10 x 11 = 110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10 x 12 = 120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943482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1 = 11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2 = 22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3 = 33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4 = 44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5 = 55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6 = 66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7 = 77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8 = 88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9 = 99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11 x 10 = 110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11 x 11 = 121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11 x 12 = 132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39217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0 = 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1 = 12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2 = 24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3 = 36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4 = 48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5 = 60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6 = 72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7 = 84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8 = 96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9 = 108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10 = 120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12 x 11 = 132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Comic Sans MS" panose="030F0702030302020204" pitchFamily="66" charset="0"/>
                        </a:rPr>
                        <a:t>12 x 12 = 144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43489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2D6726D-F095-A325-F61A-F01F72EE0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16" y="282685"/>
            <a:ext cx="11747561" cy="934286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Comic Sans MS" panose="030F0702030302020204" pitchFamily="66" charset="0"/>
              </a:rPr>
              <a:t>All Multiplication Facts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FCAE8C8-027D-FFD2-7247-8743366EF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093630"/>
              </p:ext>
            </p:extLst>
          </p:nvPr>
        </p:nvGraphicFramePr>
        <p:xfrm>
          <a:off x="222217" y="6157093"/>
          <a:ext cx="9360000" cy="42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101222497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88119186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26272249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2097149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15296427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27490582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55265067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88715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omic Sans MS" panose="030F0702030302020204" pitchFamily="66" charset="0"/>
                        </a:rPr>
                        <a:t>Too easy! You don’t need to learn these.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omic Sans MS" panose="030F0702030302020204" pitchFamily="66" charset="0"/>
                        </a:rPr>
                        <a:t>The basics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omic Sans MS" panose="030F0702030302020204" pitchFamily="66" charset="0"/>
                        </a:rPr>
                        <a:t>The core 38 multiplication facts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10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Comic Sans MS" panose="030F0702030302020204" pitchFamily="66" charset="0"/>
                        </a:rPr>
                        <a:t>Repeats of the other facts 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15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46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EF31-B7F2-78BD-439C-49D879CBB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13" y="365125"/>
            <a:ext cx="11320039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38 Core Multiplication Facts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475FB88-5F46-547A-50D0-1C12C054D4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292625"/>
              </p:ext>
            </p:extLst>
          </p:nvPr>
        </p:nvGraphicFramePr>
        <p:xfrm>
          <a:off x="451413" y="1825625"/>
          <a:ext cx="11320040" cy="3708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32004">
                  <a:extLst>
                    <a:ext uri="{9D8B030D-6E8A-4147-A177-3AD203B41FA5}">
                      <a16:colId xmlns:a16="http://schemas.microsoft.com/office/drawing/2014/main" val="1863614543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2023791516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1159329861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3150776854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1338872168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2035474401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1723641549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1211447134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706182253"/>
                    </a:ext>
                  </a:extLst>
                </a:gridCol>
                <a:gridCol w="1132004">
                  <a:extLst>
                    <a:ext uri="{9D8B030D-6E8A-4147-A177-3AD203B41FA5}">
                      <a16:colId xmlns:a16="http://schemas.microsoft.com/office/drawing/2014/main" val="511886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3 = 9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4 = 12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5 = 15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6 = 18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7 = 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8 = 24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9 = 27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3 x 12 = 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79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4 = 16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5 = 20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6 = 24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7 = 28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8 = 32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9 =36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4 x 12 = 48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3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5 = 25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6 = 30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7 = 35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8 = 40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9 = 45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5 x 12 = 60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47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6 x 6 = 36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6 x 7 = 42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6 x 8 = 48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6 x 9 = 54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6 x 12 = 72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70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7 x 7 = 49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7 x 8 = 56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7 x 9 = 63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7 x 12 = 84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76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8 x 8 = 64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8 x 9 = 72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8 x 12 = 96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1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9 x 9 = 81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9 x 12 = 108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75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94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11 x 11 = 121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11 x 12 = 132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3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12 x 12 = 144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434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7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6AD55-1694-30DA-4F6C-B97B8143F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DBBA8-D028-7A08-CDF7-72525EE1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How can children prepare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4C451-5DF0-63C7-F642-0694E47A6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4"/>
            <a:ext cx="5644827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Effort over perfection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Keep building their confidence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Celebrate the small wins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Make use o their heatmaps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Complete weekly TTRockStars homework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Short regular practise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DDB423-71AE-ED71-BD94-508A4AF4BE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875" t="26191" r="5089" b="8730"/>
          <a:stretch>
            <a:fillRect/>
          </a:stretch>
        </p:blipFill>
        <p:spPr>
          <a:xfrm>
            <a:off x="6483027" y="1409699"/>
            <a:ext cx="5491258" cy="52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57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1906-B180-3A4F-5175-317D2028C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laying Cards Clip Art for Instant Download - Etsy">
            <a:extLst>
              <a:ext uri="{FF2B5EF4-FFF2-40B4-BE49-F238E27FC236}">
                <a16:creationId xmlns:a16="http://schemas.microsoft.com/office/drawing/2014/main" id="{AC04B1E1-447E-908E-B403-48E147742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23763">
            <a:off x="7703956" y="2010998"/>
            <a:ext cx="2776242" cy="21451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34F142-F07B-47FF-2605-1F7B05C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How can they practise?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95BE2-1770-6C86-E6DF-2B4B12E0C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6214" y="1612974"/>
            <a:ext cx="484844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Check out this guide on our website which includes lots of suggestions of card games, the links to the songs we use and other resources.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TTRockStars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latin typeface="Century Gothic" panose="020B0502020202020204" pitchFamily="34" charset="0"/>
              </a:rPr>
              <a:t>Maths Frame’s MTC Simulator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9624FB-00DA-301B-1171-00A1A8B1E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829" y="4104166"/>
            <a:ext cx="3467473" cy="2610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173CFA-B92E-7FA5-9351-523FBCAF3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7162" y="249604"/>
            <a:ext cx="2795139" cy="18133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62EACD-B9B0-A84A-571E-BA13050A2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98" y="1974642"/>
            <a:ext cx="3181455" cy="45873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521A19-5EE8-CF8F-B8D2-76FEE845C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107" y="4815687"/>
            <a:ext cx="3278658" cy="182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08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793AD-B7EE-0BCA-F7A8-CB42BB647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Hit the Button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548CF8-0FE1-4277-22AE-6B7B01A5CFA8}"/>
              </a:ext>
            </a:extLst>
          </p:cNvPr>
          <p:cNvSpPr txBox="1"/>
          <p:nvPr/>
        </p:nvSpPr>
        <p:spPr>
          <a:xfrm>
            <a:off x="437322" y="1788714"/>
            <a:ext cx="11317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entury Gothic" panose="020B0502020202020204" pitchFamily="34" charset="0"/>
                <a:hlinkClick r:id="rId2"/>
              </a:rPr>
              <a:t>Hit the Button - Quick fire maths practise for 6-11 year olds (topmarks.co.uk)</a:t>
            </a:r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endParaRPr lang="en-GB" sz="2400" u="sng" dirty="0">
              <a:latin typeface="Century Gothic" panose="020B0502020202020204" pitchFamily="34" charset="0"/>
              <a:cs typeface="Dreaming Outloud Pro" panose="03050502040302030504" pitchFamily="66" charset="0"/>
            </a:endParaRPr>
          </a:p>
          <a:p>
            <a:pPr algn="ctr"/>
            <a:endParaRPr lang="en-GB" sz="2400" u="sng" dirty="0">
              <a:latin typeface="Century Gothic" panose="020B0502020202020204" pitchFamily="34" charset="0"/>
              <a:cs typeface="Dreaming Outloud Pro" panose="030505020403020305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4681A-6F3F-6460-7C9B-36127A683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95" y="3114955"/>
            <a:ext cx="6008123" cy="337792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C1C6AD0-FEAA-482F-C8C8-F8452E42C618}"/>
              </a:ext>
            </a:extLst>
          </p:cNvPr>
          <p:cNvCxnSpPr>
            <a:cxnSpLocks/>
          </p:cNvCxnSpPr>
          <p:nvPr/>
        </p:nvCxnSpPr>
        <p:spPr>
          <a:xfrm flipH="1">
            <a:off x="1290546" y="2668044"/>
            <a:ext cx="861391" cy="144817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D926661-12E0-7E9B-D3E0-0176D8517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05" y="3313737"/>
            <a:ext cx="5421827" cy="304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64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51724-2214-EDBC-34E0-239BB8F5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Century Gothic" panose="020B0502020202020204" pitchFamily="34" charset="0"/>
              </a:rPr>
              <a:t>Maths Frame – MTC Simulator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0295C-5244-177E-142D-E3BD2A1FEB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5" r="2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CF020-2EF1-2A36-6338-E87B00235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280" y="2362388"/>
            <a:ext cx="5409740" cy="41609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054AA9-F7B7-911F-2A26-267B22F28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51" y="1771808"/>
            <a:ext cx="2883048" cy="5905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B19E73-F2B8-811C-37B9-6B3887F7526F}"/>
              </a:ext>
            </a:extLst>
          </p:cNvPr>
          <p:cNvSpPr txBox="1"/>
          <p:nvPr/>
        </p:nvSpPr>
        <p:spPr>
          <a:xfrm>
            <a:off x="3229640" y="1846444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  <a:hlinkClick r:id="rId5"/>
              </a:rPr>
              <a:t>Multiplication Tables Check - </a:t>
            </a:r>
            <a:r>
              <a:rPr lang="en-GB" dirty="0" err="1">
                <a:latin typeface="Century Gothic" panose="020B0502020202020204" pitchFamily="34" charset="0"/>
                <a:hlinkClick r:id="rId5"/>
              </a:rPr>
              <a:t>Mathsframe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7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865E7-70F5-3CEB-AE6E-EB54DF0BA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F50B27-085C-E541-C592-9A02C77D7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82F79-DA3E-443D-D21D-3AAFF8BC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Century Gothic" panose="020B0502020202020204" pitchFamily="34" charset="0"/>
              </a:rPr>
              <a:t>Any questions?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85C7B0D-56AE-4DF2-BFE3-BF441B2F2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ooden blocks with question marks">
            <a:extLst>
              <a:ext uri="{FF2B5EF4-FFF2-40B4-BE49-F238E27FC236}">
                <a16:creationId xmlns:a16="http://schemas.microsoft.com/office/drawing/2014/main" id="{E69707A6-60C3-E58D-D4B0-4AB89649E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63" y="1953464"/>
            <a:ext cx="6569026" cy="43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32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3132</TotalTime>
  <Words>1462</Words>
  <Application>Microsoft Office PowerPoint</Application>
  <PresentationFormat>Widescreen</PresentationFormat>
  <Paragraphs>310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Century Gothic</vt:lpstr>
      <vt:lpstr>Comic Sans MS</vt:lpstr>
      <vt:lpstr>Office Theme</vt:lpstr>
      <vt:lpstr>MTC Workshop</vt:lpstr>
      <vt:lpstr>Multiplication Tables Check (MTC)</vt:lpstr>
      <vt:lpstr>How the MTC works</vt:lpstr>
      <vt:lpstr>When is the MTC?</vt:lpstr>
      <vt:lpstr>What happens after the MTC?</vt:lpstr>
      <vt:lpstr>How do we prepare at school?</vt:lpstr>
      <vt:lpstr>FunKey Maths Golden Rules </vt:lpstr>
      <vt:lpstr>All Multiplication Facts</vt:lpstr>
      <vt:lpstr>38 Core Multiplication Facts</vt:lpstr>
      <vt:lpstr>How can children prepare at home?</vt:lpstr>
      <vt:lpstr>How can they practise?</vt:lpstr>
      <vt:lpstr>Hit the Button</vt:lpstr>
      <vt:lpstr>Maths Frame – MTC Simulator 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Madeleine Carrington</dc:creator>
  <cp:lastModifiedBy>Madeleine Carrington</cp:lastModifiedBy>
  <cp:revision>11</cp:revision>
  <dcterms:created xsi:type="dcterms:W3CDTF">2026-09-22T20:15:22Z</dcterms:created>
  <dcterms:modified xsi:type="dcterms:W3CDTF">2026-09-26T19:51:53Z</dcterms:modified>
</cp:coreProperties>
</file>